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Montserrat" panose="000005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32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98d100a2e_0_8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98d100a2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98d100a2e_0_9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98d100a2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98d100a2e_0_9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98d100a2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98d100a2e_0_10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98d100a2e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b594a35154_5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b594a3515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98d100a2e_0_3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98d100a2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98d100a2e_0_1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98d100a2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98d100a2e_0_4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98d100a2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98d100a2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98d100a2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98d100a2e_0_14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98d100a2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98d100a2e_0_14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98d100a2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98d100a2e_0_15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98d100a2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9b0fa6a94_0_5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9b0fa6a9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98d100a2e_0_17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98d100a2e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b9acff05ba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b9acff05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98d100a2e_0_16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98d100a2e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98d100a2e_0_1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98d100a2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98d100a2e_0_5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98d100a2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98d100a2e_0_2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98d100a2e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98d100a2e_0_19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98d100a2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9b0fa6a94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9b0fa6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98d100a2e_0_18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798d100a2e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9b0fa6a94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9b0fa6a94_0_4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a9b0fa6a94_0_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a9b0fa6a9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98d100a2e_0_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98d100a2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98d100a2e_0_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98d100a2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98d100a2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98d100a2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594900"/>
            <a:ext cx="8512500" cy="3226200"/>
          </a:xfrm>
          <a:prstGeom prst="rect">
            <a:avLst/>
          </a:prstGeom>
          <a:noFill/>
          <a:ln>
            <a:noFill/>
          </a:ln>
        </p:spPr>
        <p:txBody>
          <a:bodyPr spcFirstLastPara="1" wrap="square" lIns="91425" tIns="91425" rIns="91425" bIns="91425" anchor="b" anchorCtr="0">
            <a:noAutofit/>
          </a:bodyPr>
          <a:lstStyle/>
          <a:p>
            <a:pPr marL="914400" lvl="0" indent="457200" algn="just" rtl="0">
              <a:lnSpc>
                <a:spcPct val="100000"/>
              </a:lnSpc>
              <a:spcBef>
                <a:spcPts val="0"/>
              </a:spcBef>
              <a:spcAft>
                <a:spcPts val="0"/>
              </a:spcAft>
              <a:buSzPts val="5200"/>
              <a:buNone/>
            </a:pPr>
            <a:r>
              <a:rPr lang="en-GB" sz="4200" b="1">
                <a:solidFill>
                  <a:srgbClr val="CC0000"/>
                </a:solidFill>
                <a:latin typeface="Montserrat"/>
                <a:ea typeface="Montserrat"/>
                <a:cs typeface="Montserrat"/>
                <a:sym typeface="Montserrat"/>
              </a:rPr>
              <a:t>Capstone Project </a:t>
            </a:r>
            <a:endParaRPr sz="4200" b="1">
              <a:solidFill>
                <a:srgbClr val="CC0000"/>
              </a:solidFill>
              <a:latin typeface="Montserrat"/>
              <a:ea typeface="Montserrat"/>
              <a:cs typeface="Montserrat"/>
              <a:sym typeface="Montserrat"/>
            </a:endParaRPr>
          </a:p>
          <a:p>
            <a:pPr marL="0" lvl="0" indent="0" algn="just" rtl="0">
              <a:lnSpc>
                <a:spcPct val="100000"/>
              </a:lnSpc>
              <a:spcBef>
                <a:spcPts val="0"/>
              </a:spcBef>
              <a:spcAft>
                <a:spcPts val="0"/>
              </a:spcAft>
              <a:buSzPts val="5200"/>
              <a:buNone/>
            </a:pPr>
            <a:r>
              <a:rPr lang="en-GB" sz="3600" b="1">
                <a:solidFill>
                  <a:schemeClr val="lt1"/>
                </a:solidFill>
                <a:latin typeface="Montserrat"/>
                <a:ea typeface="Montserrat"/>
                <a:cs typeface="Montserrat"/>
                <a:sym typeface="Montserrat"/>
              </a:rPr>
              <a:t> Topic Modeling on News Articles </a:t>
            </a: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WordCloud - Business</a:t>
            </a:r>
            <a:endParaRPr b="1">
              <a:latin typeface="Montserrat"/>
              <a:ea typeface="Montserrat"/>
              <a:cs typeface="Montserrat"/>
              <a:sym typeface="Montserrat"/>
            </a:endParaRPr>
          </a:p>
        </p:txBody>
      </p:sp>
      <p:sp>
        <p:nvSpPr>
          <p:cNvPr id="117" name="Google Shape;117;p22"/>
          <p:cNvSpPr txBox="1">
            <a:spLocks noGrp="1"/>
          </p:cNvSpPr>
          <p:nvPr>
            <p:ph type="body" idx="1"/>
          </p:nvPr>
        </p:nvSpPr>
        <p:spPr>
          <a:xfrm>
            <a:off x="111550" y="712925"/>
            <a:ext cx="8948400" cy="42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118" name="Google Shape;118;p22"/>
          <p:cNvPicPr preferRelativeResize="0"/>
          <p:nvPr/>
        </p:nvPicPr>
        <p:blipFill>
          <a:blip r:embed="rId3">
            <a:alphaModFix/>
          </a:blip>
          <a:stretch>
            <a:fillRect/>
          </a:stretch>
        </p:blipFill>
        <p:spPr>
          <a:xfrm>
            <a:off x="607300" y="877725"/>
            <a:ext cx="7833000" cy="389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WordCloud - Sport</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124" name="Google Shape;124;p23"/>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125" name="Google Shape;125;p23"/>
          <p:cNvPicPr preferRelativeResize="0"/>
          <p:nvPr/>
        </p:nvPicPr>
        <p:blipFill>
          <a:blip r:embed="rId3">
            <a:alphaModFix/>
          </a:blip>
          <a:stretch>
            <a:fillRect/>
          </a:stretch>
        </p:blipFill>
        <p:spPr>
          <a:xfrm>
            <a:off x="311700" y="892350"/>
            <a:ext cx="8180025" cy="3990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WordCloud - Tech</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131" name="Google Shape;131;p24"/>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132" name="Google Shape;132;p24"/>
          <p:cNvPicPr preferRelativeResize="0"/>
          <p:nvPr/>
        </p:nvPicPr>
        <p:blipFill>
          <a:blip r:embed="rId3">
            <a:alphaModFix/>
          </a:blip>
          <a:stretch>
            <a:fillRect/>
          </a:stretch>
        </p:blipFill>
        <p:spPr>
          <a:xfrm>
            <a:off x="311700" y="917150"/>
            <a:ext cx="8128600" cy="3964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WordCloud - Entertainment</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138" name="Google Shape;138;p25"/>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139" name="Google Shape;139;p25"/>
          <p:cNvPicPr preferRelativeResize="0"/>
          <p:nvPr/>
        </p:nvPicPr>
        <p:blipFill>
          <a:blip r:embed="rId3">
            <a:alphaModFix/>
          </a:blip>
          <a:stretch>
            <a:fillRect/>
          </a:stretch>
        </p:blipFill>
        <p:spPr>
          <a:xfrm>
            <a:off x="557725" y="770825"/>
            <a:ext cx="7932150" cy="4258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WordCloud - Politics</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145" name="Google Shape;145;p26"/>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146" name="Google Shape;146;p26"/>
          <p:cNvPicPr preferRelativeResize="0"/>
          <p:nvPr/>
        </p:nvPicPr>
        <p:blipFill>
          <a:blip r:embed="rId3">
            <a:alphaModFix/>
          </a:blip>
          <a:stretch>
            <a:fillRect/>
          </a:stretch>
        </p:blipFill>
        <p:spPr>
          <a:xfrm>
            <a:off x="397538" y="799675"/>
            <a:ext cx="8348925" cy="4219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Implementation of ML Models</a:t>
            </a:r>
            <a:endParaRPr b="1">
              <a:latin typeface="Montserrat"/>
              <a:ea typeface="Montserrat"/>
              <a:cs typeface="Montserrat"/>
              <a:sym typeface="Montserrat"/>
            </a:endParaRPr>
          </a:p>
        </p:txBody>
      </p:sp>
      <p:sp>
        <p:nvSpPr>
          <p:cNvPr id="152" name="Google Shape;152;p27"/>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Dirichlet Allocation (LDA) (Sklearn) with TF-IDF vectorizer</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Dirichlet Allocation (Sklearn) with count-vectorizer and Bi-gram</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Dirichlet Allocation (Gensim)</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Semantic Analysis (LSA)</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Non-negative Matrix Factorization (NMF)</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Latent Dirichlet Allocation (LDA)</a:t>
            </a:r>
            <a:endParaRPr b="1">
              <a:latin typeface="Montserrat"/>
              <a:ea typeface="Montserrat"/>
              <a:cs typeface="Montserrat"/>
              <a:sym typeface="Montserrat"/>
            </a:endParaRPr>
          </a:p>
        </p:txBody>
      </p:sp>
      <p:pic>
        <p:nvPicPr>
          <p:cNvPr id="158" name="Google Shape;158;p28"/>
          <p:cNvPicPr preferRelativeResize="0"/>
          <p:nvPr/>
        </p:nvPicPr>
        <p:blipFill>
          <a:blip r:embed="rId3">
            <a:alphaModFix/>
          </a:blip>
          <a:stretch>
            <a:fillRect/>
          </a:stretch>
        </p:blipFill>
        <p:spPr>
          <a:xfrm>
            <a:off x="812425" y="789125"/>
            <a:ext cx="7521748" cy="4278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LDA - Cluster 1 : Politics</a:t>
            </a:r>
            <a:endParaRPr b="1">
              <a:latin typeface="Montserrat"/>
              <a:ea typeface="Montserrat"/>
              <a:cs typeface="Montserrat"/>
              <a:sym typeface="Montserrat"/>
            </a:endParaRPr>
          </a:p>
        </p:txBody>
      </p:sp>
      <p:sp>
        <p:nvSpPr>
          <p:cNvPr id="164" name="Google Shape;16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u="sng"/>
          </a:p>
        </p:txBody>
      </p:sp>
      <p:pic>
        <p:nvPicPr>
          <p:cNvPr id="165" name="Google Shape;165;p29"/>
          <p:cNvPicPr preferRelativeResize="0"/>
          <p:nvPr/>
        </p:nvPicPr>
        <p:blipFill>
          <a:blip r:embed="rId3">
            <a:alphaModFix/>
          </a:blip>
          <a:stretch>
            <a:fillRect/>
          </a:stretch>
        </p:blipFill>
        <p:spPr>
          <a:xfrm>
            <a:off x="1981200" y="760550"/>
            <a:ext cx="5505226" cy="4310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LDA - Cluster 2 : Business</a:t>
            </a:r>
            <a:endParaRPr b="1">
              <a:latin typeface="Montserrat"/>
              <a:ea typeface="Montserrat"/>
              <a:cs typeface="Montserrat"/>
              <a:sym typeface="Montserrat"/>
            </a:endParaRPr>
          </a:p>
        </p:txBody>
      </p:sp>
      <p:sp>
        <p:nvSpPr>
          <p:cNvPr id="171" name="Google Shape;17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u="sng"/>
          </a:p>
        </p:txBody>
      </p:sp>
      <p:pic>
        <p:nvPicPr>
          <p:cNvPr id="172" name="Google Shape;172;p30"/>
          <p:cNvPicPr preferRelativeResize="0"/>
          <p:nvPr/>
        </p:nvPicPr>
        <p:blipFill>
          <a:blip r:embed="rId3">
            <a:alphaModFix/>
          </a:blip>
          <a:stretch>
            <a:fillRect/>
          </a:stretch>
        </p:blipFill>
        <p:spPr>
          <a:xfrm>
            <a:off x="1273500" y="780050"/>
            <a:ext cx="6708250" cy="4251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LDA - Cluster 3 : Sport</a:t>
            </a:r>
            <a:endParaRPr b="1">
              <a:latin typeface="Montserrat"/>
              <a:ea typeface="Montserrat"/>
              <a:cs typeface="Montserrat"/>
              <a:sym typeface="Montserrat"/>
            </a:endParaRPr>
          </a:p>
        </p:txBody>
      </p:sp>
      <p:pic>
        <p:nvPicPr>
          <p:cNvPr id="178" name="Google Shape;178;p31"/>
          <p:cNvPicPr preferRelativeResize="0"/>
          <p:nvPr/>
        </p:nvPicPr>
        <p:blipFill>
          <a:blip r:embed="rId3">
            <a:alphaModFix/>
          </a:blip>
          <a:stretch>
            <a:fillRect/>
          </a:stretch>
        </p:blipFill>
        <p:spPr>
          <a:xfrm>
            <a:off x="304800" y="718850"/>
            <a:ext cx="8597875" cy="432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Content</a:t>
            </a:r>
            <a:endParaRPr b="1">
              <a:latin typeface="Montserrat"/>
              <a:ea typeface="Montserrat"/>
              <a:cs typeface="Montserrat"/>
              <a:sym typeface="Montserrat"/>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Problem statement</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Data Summary</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Data Preprocessing</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Feature Extraction</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ML Models</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Challenges</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Conclusion</a:t>
            </a:r>
            <a:endParaRPr>
              <a:solidFill>
                <a:schemeClr val="lt1"/>
              </a:solidFill>
              <a:latin typeface="Montserrat"/>
              <a:ea typeface="Montserrat"/>
              <a:cs typeface="Montserrat"/>
              <a:sym typeface="Montserrat"/>
            </a:endParaRPr>
          </a:p>
        </p:txBody>
      </p:sp>
      <p:pic>
        <p:nvPicPr>
          <p:cNvPr id="62" name="Google Shape;62;p14"/>
          <p:cNvPicPr preferRelativeResize="0"/>
          <p:nvPr/>
        </p:nvPicPr>
        <p:blipFill>
          <a:blip r:embed="rId3">
            <a:alphaModFix/>
          </a:blip>
          <a:stretch>
            <a:fillRect/>
          </a:stretch>
        </p:blipFill>
        <p:spPr>
          <a:xfrm>
            <a:off x="3339575" y="731725"/>
            <a:ext cx="5519475" cy="341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LDA - Cluster 4 : Tech</a:t>
            </a:r>
            <a:endParaRPr b="1">
              <a:latin typeface="Montserrat"/>
              <a:ea typeface="Montserrat"/>
              <a:cs typeface="Montserrat"/>
              <a:sym typeface="Montserrat"/>
            </a:endParaRPr>
          </a:p>
        </p:txBody>
      </p:sp>
      <p:pic>
        <p:nvPicPr>
          <p:cNvPr id="184" name="Google Shape;184;p32"/>
          <p:cNvPicPr preferRelativeResize="0"/>
          <p:nvPr/>
        </p:nvPicPr>
        <p:blipFill>
          <a:blip r:embed="rId3">
            <a:alphaModFix/>
          </a:blip>
          <a:stretch>
            <a:fillRect/>
          </a:stretch>
        </p:blipFill>
        <p:spPr>
          <a:xfrm>
            <a:off x="304800" y="795050"/>
            <a:ext cx="8581725" cy="4274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LDA - Cluster 5 : Entertainment</a:t>
            </a:r>
            <a:endParaRPr b="1">
              <a:latin typeface="Montserrat"/>
              <a:ea typeface="Montserrat"/>
              <a:cs typeface="Montserrat"/>
              <a:sym typeface="Montserrat"/>
            </a:endParaRPr>
          </a:p>
        </p:txBody>
      </p:sp>
      <p:pic>
        <p:nvPicPr>
          <p:cNvPr id="190" name="Google Shape;190;p33"/>
          <p:cNvPicPr preferRelativeResize="0"/>
          <p:nvPr/>
        </p:nvPicPr>
        <p:blipFill>
          <a:blip r:embed="rId3">
            <a:alphaModFix/>
          </a:blip>
          <a:stretch>
            <a:fillRect/>
          </a:stretch>
        </p:blipFill>
        <p:spPr>
          <a:xfrm>
            <a:off x="1295400" y="789125"/>
            <a:ext cx="6489536" cy="4201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LDA - t-SNE Clustering</a:t>
            </a:r>
            <a:endParaRPr b="1">
              <a:latin typeface="Montserrat"/>
              <a:ea typeface="Montserrat"/>
              <a:cs typeface="Montserrat"/>
              <a:sym typeface="Montserrat"/>
            </a:endParaRPr>
          </a:p>
        </p:txBody>
      </p:sp>
      <p:sp>
        <p:nvSpPr>
          <p:cNvPr id="196" name="Google Shape;196;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7" name="Google Shape;197;p34"/>
          <p:cNvPicPr preferRelativeResize="0"/>
          <p:nvPr/>
        </p:nvPicPr>
        <p:blipFill>
          <a:blip r:embed="rId3">
            <a:alphaModFix/>
          </a:blip>
          <a:stretch>
            <a:fillRect/>
          </a:stretch>
        </p:blipFill>
        <p:spPr>
          <a:xfrm>
            <a:off x="1115450" y="743175"/>
            <a:ext cx="6221775" cy="4281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Latent Semantic Analysis</a:t>
            </a:r>
            <a:r>
              <a:rPr lang="en-GB" sz="1800">
                <a:solidFill>
                  <a:schemeClr val="lt1"/>
                </a:solidFill>
                <a:latin typeface="Montserrat"/>
                <a:ea typeface="Montserrat"/>
                <a:cs typeface="Montserrat"/>
                <a:sym typeface="Montserrat"/>
              </a:rPr>
              <a:t> </a:t>
            </a:r>
            <a:r>
              <a:rPr lang="en-GB" b="1">
                <a:latin typeface="Montserrat"/>
                <a:ea typeface="Montserrat"/>
                <a:cs typeface="Montserrat"/>
                <a:sym typeface="Montserrat"/>
              </a:rPr>
              <a:t>(LSA)</a:t>
            </a:r>
            <a:endParaRPr b="1">
              <a:latin typeface="Montserrat"/>
              <a:ea typeface="Montserrat"/>
              <a:cs typeface="Montserrat"/>
              <a:sym typeface="Montserrat"/>
            </a:endParaRPr>
          </a:p>
        </p:txBody>
      </p:sp>
      <p:sp>
        <p:nvSpPr>
          <p:cNvPr id="203" name="Google Shape;20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4" name="Google Shape;204;p35"/>
          <p:cNvPicPr preferRelativeResize="0"/>
          <p:nvPr/>
        </p:nvPicPr>
        <p:blipFill>
          <a:blip r:embed="rId3">
            <a:alphaModFix/>
          </a:blip>
          <a:stretch>
            <a:fillRect/>
          </a:stretch>
        </p:blipFill>
        <p:spPr>
          <a:xfrm>
            <a:off x="457200" y="1204923"/>
            <a:ext cx="2765875" cy="1877950"/>
          </a:xfrm>
          <a:prstGeom prst="rect">
            <a:avLst/>
          </a:prstGeom>
          <a:noFill/>
          <a:ln>
            <a:noFill/>
          </a:ln>
        </p:spPr>
      </p:pic>
      <p:pic>
        <p:nvPicPr>
          <p:cNvPr id="205" name="Google Shape;205;p35"/>
          <p:cNvPicPr preferRelativeResize="0"/>
          <p:nvPr/>
        </p:nvPicPr>
        <p:blipFill>
          <a:blip r:embed="rId4">
            <a:alphaModFix/>
          </a:blip>
          <a:stretch>
            <a:fillRect/>
          </a:stretch>
        </p:blipFill>
        <p:spPr>
          <a:xfrm>
            <a:off x="3276600" y="823923"/>
            <a:ext cx="2765851" cy="1877950"/>
          </a:xfrm>
          <a:prstGeom prst="rect">
            <a:avLst/>
          </a:prstGeom>
          <a:noFill/>
          <a:ln>
            <a:noFill/>
          </a:ln>
        </p:spPr>
      </p:pic>
      <p:pic>
        <p:nvPicPr>
          <p:cNvPr id="206" name="Google Shape;206;p35"/>
          <p:cNvPicPr preferRelativeResize="0"/>
          <p:nvPr/>
        </p:nvPicPr>
        <p:blipFill>
          <a:blip r:embed="rId5">
            <a:alphaModFix/>
          </a:blip>
          <a:stretch>
            <a:fillRect/>
          </a:stretch>
        </p:blipFill>
        <p:spPr>
          <a:xfrm>
            <a:off x="6088550" y="1175575"/>
            <a:ext cx="2765851" cy="1877950"/>
          </a:xfrm>
          <a:prstGeom prst="rect">
            <a:avLst/>
          </a:prstGeom>
          <a:noFill/>
          <a:ln>
            <a:noFill/>
          </a:ln>
        </p:spPr>
      </p:pic>
      <p:pic>
        <p:nvPicPr>
          <p:cNvPr id="207" name="Google Shape;207;p35"/>
          <p:cNvPicPr preferRelativeResize="0"/>
          <p:nvPr/>
        </p:nvPicPr>
        <p:blipFill>
          <a:blip r:embed="rId6">
            <a:alphaModFix/>
          </a:blip>
          <a:stretch>
            <a:fillRect/>
          </a:stretch>
        </p:blipFill>
        <p:spPr>
          <a:xfrm>
            <a:off x="1447800" y="3179186"/>
            <a:ext cx="2689650" cy="1826211"/>
          </a:xfrm>
          <a:prstGeom prst="rect">
            <a:avLst/>
          </a:prstGeom>
          <a:noFill/>
          <a:ln>
            <a:noFill/>
          </a:ln>
        </p:spPr>
      </p:pic>
      <p:pic>
        <p:nvPicPr>
          <p:cNvPr id="208" name="Google Shape;208;p35"/>
          <p:cNvPicPr preferRelativeResize="0"/>
          <p:nvPr/>
        </p:nvPicPr>
        <p:blipFill>
          <a:blip r:embed="rId7">
            <a:alphaModFix/>
          </a:blip>
          <a:stretch>
            <a:fillRect/>
          </a:stretch>
        </p:blipFill>
        <p:spPr>
          <a:xfrm>
            <a:off x="4648200" y="3179195"/>
            <a:ext cx="2689650" cy="18262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LSA - t-SNE Clustering</a:t>
            </a:r>
            <a:endParaRPr b="1">
              <a:latin typeface="Montserrat"/>
              <a:ea typeface="Montserrat"/>
              <a:cs typeface="Montserrat"/>
              <a:sym typeface="Montserrat"/>
            </a:endParaRPr>
          </a:p>
        </p:txBody>
      </p:sp>
      <p:sp>
        <p:nvSpPr>
          <p:cNvPr id="214" name="Google Shape;214;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5" name="Google Shape;215;p36"/>
          <p:cNvPicPr preferRelativeResize="0"/>
          <p:nvPr/>
        </p:nvPicPr>
        <p:blipFill>
          <a:blip r:embed="rId3">
            <a:alphaModFix/>
          </a:blip>
          <a:stretch>
            <a:fillRect/>
          </a:stretch>
        </p:blipFill>
        <p:spPr>
          <a:xfrm>
            <a:off x="386325" y="777150"/>
            <a:ext cx="7719325" cy="42139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Non-negative Matrix Factorization (NMF)</a:t>
            </a:r>
            <a:endParaRPr b="1">
              <a:latin typeface="Montserrat"/>
              <a:ea typeface="Montserrat"/>
              <a:cs typeface="Montserrat"/>
              <a:sym typeface="Montserrat"/>
            </a:endParaRPr>
          </a:p>
        </p:txBody>
      </p:sp>
      <p:sp>
        <p:nvSpPr>
          <p:cNvPr id="221" name="Google Shape;221;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22" name="Google Shape;222;p37"/>
          <p:cNvPicPr preferRelativeResize="0"/>
          <p:nvPr/>
        </p:nvPicPr>
        <p:blipFill>
          <a:blip r:embed="rId3">
            <a:alphaModFix/>
          </a:blip>
          <a:stretch>
            <a:fillRect/>
          </a:stretch>
        </p:blipFill>
        <p:spPr>
          <a:xfrm>
            <a:off x="702250" y="690900"/>
            <a:ext cx="7752276" cy="4376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NMF - Cluster 1 : Sport</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pic>
        <p:nvPicPr>
          <p:cNvPr id="228" name="Google Shape;228;p38"/>
          <p:cNvPicPr preferRelativeResize="0"/>
          <p:nvPr/>
        </p:nvPicPr>
        <p:blipFill>
          <a:blip r:embed="rId3">
            <a:alphaModFix/>
          </a:blip>
          <a:stretch>
            <a:fillRect/>
          </a:stretch>
        </p:blipFill>
        <p:spPr>
          <a:xfrm>
            <a:off x="2622200" y="789525"/>
            <a:ext cx="5532125" cy="4262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NMF - Cluster 2 : Tech</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234" name="Google Shape;234;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pic>
        <p:nvPicPr>
          <p:cNvPr id="235" name="Google Shape;235;p39"/>
          <p:cNvPicPr preferRelativeResize="0"/>
          <p:nvPr/>
        </p:nvPicPr>
        <p:blipFill>
          <a:blip r:embed="rId3">
            <a:alphaModFix/>
          </a:blip>
          <a:stretch>
            <a:fillRect/>
          </a:stretch>
        </p:blipFill>
        <p:spPr>
          <a:xfrm>
            <a:off x="1561100" y="778375"/>
            <a:ext cx="6581749" cy="436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NMF - Cluster 3 : Business</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241" name="Google Shape;241;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pic>
        <p:nvPicPr>
          <p:cNvPr id="242" name="Google Shape;242;p40"/>
          <p:cNvPicPr preferRelativeResize="0"/>
          <p:nvPr/>
        </p:nvPicPr>
        <p:blipFill>
          <a:blip r:embed="rId3">
            <a:alphaModFix/>
          </a:blip>
          <a:stretch>
            <a:fillRect/>
          </a:stretch>
        </p:blipFill>
        <p:spPr>
          <a:xfrm>
            <a:off x="190500" y="714951"/>
            <a:ext cx="8794200" cy="4304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NMF - Cluster 4 : Politics</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248" name="Google Shape;248;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pic>
        <p:nvPicPr>
          <p:cNvPr id="249" name="Google Shape;249;p41"/>
          <p:cNvPicPr preferRelativeResize="0"/>
          <p:nvPr/>
        </p:nvPicPr>
        <p:blipFill>
          <a:blip r:embed="rId3">
            <a:alphaModFix/>
          </a:blip>
          <a:stretch>
            <a:fillRect/>
          </a:stretch>
        </p:blipFill>
        <p:spPr>
          <a:xfrm>
            <a:off x="247650" y="708300"/>
            <a:ext cx="8584651" cy="4292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Identify major themes/topics across a collection of BBC news articles using different topic modeling techniques. </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p>
        </p:txBody>
      </p:sp>
      <p:pic>
        <p:nvPicPr>
          <p:cNvPr id="69" name="Google Shape;69;p15"/>
          <p:cNvPicPr preferRelativeResize="0"/>
          <p:nvPr/>
        </p:nvPicPr>
        <p:blipFill>
          <a:blip r:embed="rId3">
            <a:alphaModFix/>
          </a:blip>
          <a:stretch>
            <a:fillRect/>
          </a:stretch>
        </p:blipFill>
        <p:spPr>
          <a:xfrm>
            <a:off x="834150" y="1929475"/>
            <a:ext cx="7760725" cy="2967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NMF - Cluster 5 : Entertainment</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255" name="Google Shape;255;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pic>
        <p:nvPicPr>
          <p:cNvPr id="256" name="Google Shape;256;p42"/>
          <p:cNvPicPr preferRelativeResize="0"/>
          <p:nvPr/>
        </p:nvPicPr>
        <p:blipFill>
          <a:blip r:embed="rId3">
            <a:alphaModFix/>
          </a:blip>
          <a:stretch>
            <a:fillRect/>
          </a:stretch>
        </p:blipFill>
        <p:spPr>
          <a:xfrm>
            <a:off x="1047750" y="727850"/>
            <a:ext cx="6995951" cy="4329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62" name="Google Shape;262;p43"/>
          <p:cNvSpPr txBox="1">
            <a:spLocks noGrp="1"/>
          </p:cNvSpPr>
          <p:nvPr>
            <p:ph type="body" idx="1"/>
          </p:nvPr>
        </p:nvSpPr>
        <p:spPr>
          <a:xfrm>
            <a:off x="211650" y="842375"/>
            <a:ext cx="8720700" cy="391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Must read 2000+ text files and formulate a Dataset to work with.</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Some text pre-processing technique took too much time to execute (autocorrect)</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Limited visualization techniques to identify model performance</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Less availability of information of different algorithms implementation technique in python.</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4"/>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68" name="Google Shape;268;p44"/>
          <p:cNvSpPr txBox="1">
            <a:spLocks noGrp="1"/>
          </p:cNvSpPr>
          <p:nvPr>
            <p:ph type="body" idx="1"/>
          </p:nvPr>
        </p:nvSpPr>
        <p:spPr>
          <a:xfrm>
            <a:off x="237325" y="1246325"/>
            <a:ext cx="8520600" cy="3293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LDA (Sklearn) with TF-IDF vectorizer along with NMF were best to identify the 5 given clusters.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Scope of implementing neural network in future.</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highlight>
                  <a:srgbClr val="FFFFFE"/>
                </a:highlight>
                <a:latin typeface="Montserrat"/>
                <a:ea typeface="Montserrat"/>
                <a:cs typeface="Montserrat"/>
                <a:sym typeface="Montserrat"/>
              </a:rPr>
              <a:t>As a future work, using one of the topic modeling algorithms, we can implement various applications for recommending research articles, analyzing news articles etc, which can be used for segregation of documents from topic</a:t>
            </a:r>
            <a:endParaRPr sz="2400">
              <a:solidFill>
                <a:schemeClr val="lt1"/>
              </a:solidFill>
              <a:highlight>
                <a:srgbClr val="FFFFFE"/>
              </a:highlight>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
        <p:nvSpPr>
          <p:cNvPr id="274" name="Google Shape;274;p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There are total 5 topics -</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9144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Business</a:t>
            </a:r>
            <a:endParaRPr>
              <a:solidFill>
                <a:schemeClr val="lt1"/>
              </a:solidFill>
              <a:latin typeface="Montserrat"/>
              <a:ea typeface="Montserrat"/>
              <a:cs typeface="Montserrat"/>
              <a:sym typeface="Montserrat"/>
            </a:endParaRPr>
          </a:p>
          <a:p>
            <a:pPr marL="9144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Entertainment</a:t>
            </a:r>
            <a:endParaRPr>
              <a:solidFill>
                <a:schemeClr val="lt1"/>
              </a:solidFill>
              <a:latin typeface="Montserrat"/>
              <a:ea typeface="Montserrat"/>
              <a:cs typeface="Montserrat"/>
              <a:sym typeface="Montserrat"/>
            </a:endParaRPr>
          </a:p>
          <a:p>
            <a:pPr marL="9144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Politics</a:t>
            </a:r>
            <a:endParaRPr>
              <a:solidFill>
                <a:schemeClr val="lt1"/>
              </a:solidFill>
              <a:latin typeface="Montserrat"/>
              <a:ea typeface="Montserrat"/>
              <a:cs typeface="Montserrat"/>
              <a:sym typeface="Montserrat"/>
            </a:endParaRPr>
          </a:p>
          <a:p>
            <a:pPr marL="9144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Sports</a:t>
            </a:r>
            <a:endParaRPr>
              <a:solidFill>
                <a:schemeClr val="lt1"/>
              </a:solidFill>
              <a:latin typeface="Montserrat"/>
              <a:ea typeface="Montserrat"/>
              <a:cs typeface="Montserrat"/>
              <a:sym typeface="Montserrat"/>
            </a:endParaRPr>
          </a:p>
          <a:p>
            <a:pPr marL="9144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Technology</a:t>
            </a:r>
            <a:endParaRPr>
              <a:solidFill>
                <a:schemeClr val="lt1"/>
              </a:solidFill>
              <a:latin typeface="Montserrat"/>
              <a:ea typeface="Montserrat"/>
              <a:cs typeface="Montserrat"/>
              <a:sym typeface="Montserrat"/>
            </a:endParaRPr>
          </a:p>
          <a:p>
            <a:pPr marL="18288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Dataset consists of total 2225 articles.</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p>
        </p:txBody>
      </p:sp>
      <p:pic>
        <p:nvPicPr>
          <p:cNvPr id="76" name="Google Shape;76;p16"/>
          <p:cNvPicPr preferRelativeResize="0"/>
          <p:nvPr/>
        </p:nvPicPr>
        <p:blipFill>
          <a:blip r:embed="rId3">
            <a:alphaModFix/>
          </a:blip>
          <a:stretch>
            <a:fillRect/>
          </a:stretch>
        </p:blipFill>
        <p:spPr>
          <a:xfrm>
            <a:off x="4401527" y="1093925"/>
            <a:ext cx="4371150" cy="294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Pre-processing</a:t>
            </a:r>
            <a:endParaRPr b="1">
              <a:latin typeface="Montserrat"/>
              <a:ea typeface="Montserrat"/>
              <a:cs typeface="Montserrat"/>
              <a:sym typeface="Montserrat"/>
            </a:endParaRPr>
          </a:p>
        </p:txBody>
      </p:sp>
      <p:sp>
        <p:nvSpPr>
          <p:cNvPr id="82" name="Google Shape;82;p17"/>
          <p:cNvSpPr txBox="1">
            <a:spLocks noGrp="1"/>
          </p:cNvSpPr>
          <p:nvPr>
            <p:ph type="body" idx="1"/>
          </p:nvPr>
        </p:nvSpPr>
        <p:spPr>
          <a:xfrm>
            <a:off x="311700" y="1000075"/>
            <a:ext cx="8520600" cy="374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Html tags and urls</a:t>
            </a:r>
            <a:endParaRPr>
              <a:solidFill>
                <a:schemeClr val="lt1"/>
              </a:solidFill>
              <a:latin typeface="Montserrat"/>
              <a:ea typeface="Montserrat"/>
              <a:cs typeface="Montserrat"/>
              <a:sym typeface="Montserrat"/>
            </a:endParaRPr>
          </a:p>
          <a:p>
            <a:pPr marL="457200" lvl="0" indent="-342900" algn="l" rtl="0">
              <a:lnSpc>
                <a:spcPct val="135714"/>
              </a:lnSpc>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Convert accented characters to ASCII characters</a:t>
            </a:r>
            <a:endParaRPr sz="1050">
              <a:solidFill>
                <a:srgbClr val="008000"/>
              </a:solidFill>
              <a:highlight>
                <a:srgbClr val="FFFFFE"/>
              </a:highlight>
              <a:latin typeface="Courier New"/>
              <a:ea typeface="Courier New"/>
              <a:cs typeface="Courier New"/>
              <a:sym typeface="Courier New"/>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punctuations</a:t>
            </a: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numbers</a:t>
            </a: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Split attached words</a:t>
            </a: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small length words</a:t>
            </a: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extra whitespaces</a:t>
            </a: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Spelling corrections</a:t>
            </a: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Lemmatization</a:t>
            </a: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stopwords</a:t>
            </a:r>
            <a:endParaRPr>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frequent words</a:t>
            </a:r>
            <a:endParaRPr>
              <a:solidFill>
                <a:schemeClr val="lt1"/>
              </a:solidFill>
              <a:latin typeface="Montserrat"/>
              <a:ea typeface="Montserrat"/>
              <a:cs typeface="Montserrat"/>
              <a:sym typeface="Montserrat"/>
            </a:endParaRPr>
          </a:p>
        </p:txBody>
      </p:sp>
      <p:pic>
        <p:nvPicPr>
          <p:cNvPr id="83" name="Google Shape;83;p17"/>
          <p:cNvPicPr preferRelativeResize="0"/>
          <p:nvPr/>
        </p:nvPicPr>
        <p:blipFill>
          <a:blip r:embed="rId3">
            <a:alphaModFix/>
          </a:blip>
          <a:stretch>
            <a:fillRect/>
          </a:stretch>
        </p:blipFill>
        <p:spPr>
          <a:xfrm rot="-5400000">
            <a:off x="5812413" y="2008238"/>
            <a:ext cx="3828450" cy="188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Feature Extraction - Length of documents</a:t>
            </a:r>
            <a:endParaRPr b="1">
              <a:latin typeface="Montserrat"/>
              <a:ea typeface="Montserrat"/>
              <a:cs typeface="Montserrat"/>
              <a:sym typeface="Montserrat"/>
            </a:endParaRPr>
          </a:p>
        </p:txBody>
      </p:sp>
      <p:sp>
        <p:nvSpPr>
          <p:cNvPr id="89" name="Google Shape;89;p18"/>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90" name="Google Shape;90;p18"/>
          <p:cNvPicPr preferRelativeResize="0"/>
          <p:nvPr/>
        </p:nvPicPr>
        <p:blipFill>
          <a:blip r:embed="rId3">
            <a:alphaModFix/>
          </a:blip>
          <a:stretch>
            <a:fillRect/>
          </a:stretch>
        </p:blipFill>
        <p:spPr>
          <a:xfrm>
            <a:off x="586000" y="987252"/>
            <a:ext cx="7948400" cy="39851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Number of words in documents</a:t>
            </a: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96" name="Google Shape;96;p19"/>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97" name="Google Shape;97;p19"/>
          <p:cNvPicPr preferRelativeResize="0"/>
          <p:nvPr/>
        </p:nvPicPr>
        <p:blipFill>
          <a:blip r:embed="rId3">
            <a:alphaModFix/>
          </a:blip>
          <a:stretch>
            <a:fillRect/>
          </a:stretch>
        </p:blipFill>
        <p:spPr>
          <a:xfrm>
            <a:off x="585802" y="926625"/>
            <a:ext cx="8044975" cy="4083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Average number of words in documents</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103" name="Google Shape;103;p20"/>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104" name="Google Shape;104;p20"/>
          <p:cNvPicPr preferRelativeResize="0"/>
          <p:nvPr/>
        </p:nvPicPr>
        <p:blipFill>
          <a:blip r:embed="rId3">
            <a:alphaModFix/>
          </a:blip>
          <a:stretch>
            <a:fillRect/>
          </a:stretch>
        </p:blipFill>
        <p:spPr>
          <a:xfrm>
            <a:off x="495300" y="923875"/>
            <a:ext cx="8071236" cy="409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Frequent words in all documents</a:t>
            </a:r>
            <a:endParaRPr b="1">
              <a:latin typeface="Montserrat"/>
              <a:ea typeface="Montserrat"/>
              <a:cs typeface="Montserrat"/>
              <a:sym typeface="Montserrat"/>
            </a:endParaRPr>
          </a:p>
        </p:txBody>
      </p:sp>
      <p:sp>
        <p:nvSpPr>
          <p:cNvPr id="110" name="Google Shape;110;p21"/>
          <p:cNvSpPr txBox="1">
            <a:spLocks noGrp="1"/>
          </p:cNvSpPr>
          <p:nvPr>
            <p:ph type="body" idx="1"/>
          </p:nvPr>
        </p:nvSpPr>
        <p:spPr>
          <a:xfrm>
            <a:off x="162950" y="917150"/>
            <a:ext cx="8520600" cy="3771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111" name="Google Shape;111;p21"/>
          <p:cNvPicPr preferRelativeResize="0"/>
          <p:nvPr/>
        </p:nvPicPr>
        <p:blipFill>
          <a:blip r:embed="rId3">
            <a:alphaModFix/>
          </a:blip>
          <a:stretch>
            <a:fillRect/>
          </a:stretch>
        </p:blipFill>
        <p:spPr>
          <a:xfrm>
            <a:off x="1079500" y="989475"/>
            <a:ext cx="7073087" cy="3851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379</Words>
  <Application>Microsoft Office PowerPoint</Application>
  <PresentationFormat>On-screen Show (16:9)</PresentationFormat>
  <Paragraphs>85</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Montserrat</vt:lpstr>
      <vt:lpstr>Courier New</vt:lpstr>
      <vt:lpstr>Arial</vt:lpstr>
      <vt:lpstr>Simple Light</vt:lpstr>
      <vt:lpstr>Capstone Project   Topic Modeling on News Articles   </vt:lpstr>
      <vt:lpstr>Content</vt:lpstr>
      <vt:lpstr>Problem Statement</vt:lpstr>
      <vt:lpstr>Data Summary</vt:lpstr>
      <vt:lpstr>Data Pre-processing</vt:lpstr>
      <vt:lpstr>Feature Extraction - Length of documents</vt:lpstr>
      <vt:lpstr>Number of words in documents </vt:lpstr>
      <vt:lpstr>Average number of words in documents </vt:lpstr>
      <vt:lpstr>Frequent words in all documents</vt:lpstr>
      <vt:lpstr>WordCloud - Business</vt:lpstr>
      <vt:lpstr>WordCloud - Sport </vt:lpstr>
      <vt:lpstr>WordCloud - Tech </vt:lpstr>
      <vt:lpstr>WordCloud - Entertainment </vt:lpstr>
      <vt:lpstr>WordCloud - Politics </vt:lpstr>
      <vt:lpstr>Implementation of ML Models</vt:lpstr>
      <vt:lpstr>Latent Dirichlet Allocation (LDA)</vt:lpstr>
      <vt:lpstr>LDA - Cluster 1 : Politics</vt:lpstr>
      <vt:lpstr>LDA - Cluster 2 : Business</vt:lpstr>
      <vt:lpstr>LDA - Cluster 3 : Sport</vt:lpstr>
      <vt:lpstr>LDA - Cluster 4 : Tech</vt:lpstr>
      <vt:lpstr>LDA - Cluster 5 : Entertainment</vt:lpstr>
      <vt:lpstr>LDA - t-SNE Clustering</vt:lpstr>
      <vt:lpstr>Latent Semantic Analysis (LSA)</vt:lpstr>
      <vt:lpstr>LSA - t-SNE Clustering</vt:lpstr>
      <vt:lpstr>Non-negative Matrix Factorization (NMF)</vt:lpstr>
      <vt:lpstr>NMF - Cluster 1 : Sport </vt:lpstr>
      <vt:lpstr>NMF - Cluster 2 : Tech </vt:lpstr>
      <vt:lpstr>NMF - Cluster 3 : Business </vt:lpstr>
      <vt:lpstr>NMF - Cluster 4 : Politics </vt:lpstr>
      <vt:lpstr>NMF - Cluster 5 : Entertainment </vt:lpstr>
      <vt:lpstr>Challenges</vt:lpstr>
      <vt:lpstr>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Topic Modeling on News Articles   </dc:title>
  <dc:creator>CHANTI</dc:creator>
  <cp:lastModifiedBy>Laxman</cp:lastModifiedBy>
  <cp:revision>1</cp:revision>
  <dcterms:modified xsi:type="dcterms:W3CDTF">2022-07-13T09:33:06Z</dcterms:modified>
</cp:coreProperties>
</file>